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45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04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90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2374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63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86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836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776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85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43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0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67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27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1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8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034D5D-9C2E-4751-8236-46BB705A32CD}" type="datetimeFigureOut">
              <a:rPr lang="it-IT" smtClean="0"/>
              <a:t>29/11/2024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599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F2500-CDFB-9BCC-3666-C60403650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64" y="1447800"/>
            <a:ext cx="8825658" cy="3329581"/>
          </a:xfrm>
        </p:spPr>
        <p:txBody>
          <a:bodyPr/>
          <a:lstStyle/>
          <a:p>
            <a:r>
              <a:rPr lang="it-IT" sz="9600" dirty="0">
                <a:solidFill>
                  <a:schemeClr val="tx1"/>
                </a:solidFill>
              </a:rPr>
              <a:t>PEEK A BOOK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9092B6-E9FE-3FEC-C6F8-31C557C53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73" y="4681128"/>
            <a:ext cx="8825658" cy="861420"/>
          </a:xfrm>
        </p:spPr>
        <p:txBody>
          <a:bodyPr/>
          <a:lstStyle/>
          <a:p>
            <a:r>
              <a:rPr lang="it-IT" dirty="0"/>
              <a:t>Iacomino Domenico, De Luca Ciro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E727FB-CFCF-B9CB-C3C0-AB5DE8F6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D9F4E29-29F1-D9A0-F84E-B42972660FFB}"/>
              </a:ext>
            </a:extLst>
          </p:cNvPr>
          <p:cNvGrpSpPr/>
          <p:nvPr/>
        </p:nvGrpSpPr>
        <p:grpSpPr>
          <a:xfrm>
            <a:off x="1279144" y="256482"/>
            <a:ext cx="8716321" cy="868363"/>
            <a:chOff x="1279144" y="256482"/>
            <a:chExt cx="8716321" cy="868363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17CB311C-908D-624F-4D23-3B11D7742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535" y="265443"/>
              <a:ext cx="779893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060700" algn="ctr"/>
                  <a:tab pos="6119813" algn="r"/>
                </a:tabLst>
              </a:pPr>
              <a:r>
                <a:rPr kumimoji="0" lang="it-IT" altLang="it-IT" sz="2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Laurea Triennale in Informatica-Università di Salerno</a:t>
              </a:r>
              <a:endPara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060700" algn="ctr"/>
                  <a:tab pos="6119813" algn="r"/>
                </a:tabLst>
              </a:pPr>
              <a:r>
                <a:rPr kumimoji="0" lang="it-IT" altLang="it-IT" sz="2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Corso di </a:t>
              </a:r>
              <a:r>
                <a:rPr kumimoji="0" lang="it-IT" altLang="it-IT" sz="2400" b="0" i="1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Ingegneria del Software</a:t>
              </a:r>
              <a:endPara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</p:txBody>
        </p:sp>
        <p:pic>
          <p:nvPicPr>
            <p:cNvPr id="6" name="Immagine 1" descr="Immagine che contiene cerchi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442B315F-1085-3390-3296-5E8F73F83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8" b="96098" l="3415" r="98537">
                          <a14:foregroundMark x1="20488" y1="14146" x2="20488" y2="14146"/>
                          <a14:foregroundMark x1="19024" y1="16098" x2="9268" y2="63415"/>
                          <a14:foregroundMark x1="14634" y1="17561" x2="6829" y2="40976"/>
                          <a14:foregroundMark x1="21951" y1="17561" x2="79512" y2="24390"/>
                          <a14:foregroundMark x1="79512" y1="24390" x2="25366" y2="35122"/>
                          <a14:foregroundMark x1="25366" y1="35122" x2="19512" y2="52195"/>
                          <a14:foregroundMark x1="25854" y1="13171" x2="25854" y2="13171"/>
                          <a14:foregroundMark x1="27317" y1="10244" x2="27317" y2="10244"/>
                          <a14:foregroundMark x1="31707" y1="9268" x2="31707" y2="9268"/>
                          <a14:foregroundMark x1="31707" y1="9268" x2="31707" y2="9268"/>
                          <a14:foregroundMark x1="32195" y1="8780" x2="32683" y2="8780"/>
                          <a14:foregroundMark x1="32195" y1="7805" x2="32195" y2="7805"/>
                          <a14:foregroundMark x1="30732" y1="7317" x2="30732" y2="7317"/>
                          <a14:foregroundMark x1="30244" y1="7317" x2="30244" y2="7317"/>
                          <a14:foregroundMark x1="50244" y1="6341" x2="50244" y2="6341"/>
                          <a14:foregroundMark x1="50244" y1="6341" x2="50244" y2="6341"/>
                          <a14:foregroundMark x1="44878" y1="488" x2="44878" y2="488"/>
                          <a14:foregroundMark x1="47317" y1="3902" x2="47317" y2="3902"/>
                          <a14:foregroundMark x1="42927" y1="4878" x2="42927" y2="4878"/>
                          <a14:foregroundMark x1="60000" y1="6829" x2="60000" y2="6829"/>
                          <a14:foregroundMark x1="60488" y1="6829" x2="60488" y2="6829"/>
                          <a14:foregroundMark x1="59512" y1="3415" x2="59512" y2="3415"/>
                          <a14:foregroundMark x1="65854" y1="7317" x2="79024" y2="14146"/>
                          <a14:foregroundMark x1="82439" y1="17561" x2="87317" y2="26341"/>
                          <a14:foregroundMark x1="87317" y1="20000" x2="91707" y2="33171"/>
                          <a14:foregroundMark x1="92683" y1="35610" x2="96585" y2="41463"/>
                          <a14:foregroundMark x1="38049" y1="89756" x2="3902" y2="47317"/>
                          <a14:foregroundMark x1="14146" y1="77561" x2="14146" y2="77561"/>
                          <a14:foregroundMark x1="10732" y1="70732" x2="10732" y2="70732"/>
                          <a14:foregroundMark x1="7805" y1="71707" x2="7805" y2="71707"/>
                          <a14:foregroundMark x1="18537" y1="80488" x2="18537" y2="80488"/>
                          <a14:foregroundMark x1="24878" y1="85854" x2="24878" y2="85854"/>
                          <a14:foregroundMark x1="33171" y1="89756" x2="33171" y2="89756"/>
                          <a14:foregroundMark x1="34634" y1="94146" x2="34634" y2="94146"/>
                          <a14:foregroundMark x1="36098" y1="96098" x2="36098" y2="96098"/>
                          <a14:foregroundMark x1="98537" y1="50244" x2="98537" y2="50244"/>
                          <a14:backgroundMark x1="8780" y1="12195" x2="8780" y2="121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144" y="256482"/>
              <a:ext cx="868363" cy="868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magine 8" descr="Immagine che contiene clipart, disegno, cartone animato, illustrazione&#10;&#10;Descrizione generata automaticamente">
            <a:extLst>
              <a:ext uri="{FF2B5EF4-FFF2-40B4-BE49-F238E27FC236}">
                <a16:creationId xmlns:a16="http://schemas.microsoft.com/office/drawing/2014/main" id="{5A821E18-6E18-8446-01EA-D6009D830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58" y="2644379"/>
            <a:ext cx="2898169" cy="289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413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49AF-28D0-435D-6BCA-7F4138200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477D8D4-91C9-E7E8-7C55-8FE8710B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088"/>
            <a:ext cx="10846339" cy="1400530"/>
          </a:xfrm>
        </p:spPr>
        <p:txBody>
          <a:bodyPr/>
          <a:lstStyle/>
          <a:p>
            <a:pPr algn="ctr"/>
            <a:r>
              <a:rPr lang="it-IT" dirty="0"/>
              <a:t>RISULTATI DEL TESTING DEL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3D1770-637E-D478-EFE8-8EB76EBE42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6881" y="1066242"/>
            <a:ext cx="11638238" cy="519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Esecuzione dei test principali:</a:t>
            </a:r>
          </a:p>
          <a:p>
            <a:pPr fontAlgn="base"/>
            <a:r>
              <a:rPr lang="it-IT" altLang="it-IT" b="1" dirty="0"/>
              <a:t>Login: </a:t>
            </a:r>
            <a:r>
              <a:rPr lang="it-IT" altLang="it-IT" dirty="0"/>
              <a:t>3 test case, tutti passati senza anomalie.</a:t>
            </a:r>
          </a:p>
          <a:p>
            <a:pPr fontAlgn="base"/>
            <a:r>
              <a:rPr lang="it-IT" altLang="it-IT" b="1" dirty="0"/>
              <a:t>Registrazione: </a:t>
            </a:r>
            <a:r>
              <a:rPr lang="it-IT" altLang="it-IT" dirty="0"/>
              <a:t>7 test case, tutti passati senza anomalie.</a:t>
            </a:r>
          </a:p>
          <a:p>
            <a:pPr fontAlgn="base"/>
            <a:r>
              <a:rPr lang="it-IT" altLang="it-IT" b="1" dirty="0"/>
              <a:t>Aggiunta prodotto: </a:t>
            </a:r>
            <a:r>
              <a:rPr lang="it-IT" altLang="it-IT" dirty="0"/>
              <a:t>5 test case, uno con un’anomalia risolta.</a:t>
            </a:r>
          </a:p>
          <a:p>
            <a:pPr fontAlgn="base"/>
            <a:r>
              <a:rPr lang="it-IT" altLang="it-IT" b="1" dirty="0"/>
              <a:t>Ricerca prodotto: </a:t>
            </a:r>
            <a:r>
              <a:rPr lang="it-IT" altLang="it-IT" dirty="0"/>
              <a:t>2 test case, uno con un’anomalia risolta.</a:t>
            </a:r>
          </a:p>
          <a:p>
            <a:pPr fontAlgn="base"/>
            <a:endParaRPr lang="it-IT" altLang="it-IT" b="1" dirty="0"/>
          </a:p>
          <a:p>
            <a:pPr marL="0" indent="0" fontAlgn="base">
              <a:buNone/>
            </a:pPr>
            <a:r>
              <a:rPr lang="it-IT" altLang="it-IT" b="1" u="sng" dirty="0"/>
              <a:t>Anomalie riscontrate e risolte:</a:t>
            </a:r>
          </a:p>
          <a:p>
            <a:pPr fontAlgn="base"/>
            <a:r>
              <a:rPr lang="it-IT" altLang="it-IT" b="1" dirty="0"/>
              <a:t>Test_AddProduct_TC_1.3.4: </a:t>
            </a:r>
            <a:r>
              <a:rPr lang="it-IT" dirty="0"/>
              <a:t>Aggiunta prodotto senza copertina.</a:t>
            </a:r>
            <a:endParaRPr lang="it-IT" altLang="it-IT" b="1" dirty="0"/>
          </a:p>
          <a:p>
            <a:pPr fontAlgn="base"/>
            <a:r>
              <a:rPr lang="it-IT" altLang="it-IT" b="1" dirty="0"/>
              <a:t>Test_SearchProduct_TC_1.4.1: </a:t>
            </a:r>
            <a:r>
              <a:rPr lang="it-IT" altLang="it-IT" dirty="0"/>
              <a:t>Pagina errore generico per ricerca fallita.</a:t>
            </a:r>
          </a:p>
          <a:p>
            <a:pPr fontAlgn="base"/>
            <a:endParaRPr lang="it-IT" altLang="it-IT" b="1" dirty="0"/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Approccio iterativo: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dirty="0"/>
              <a:t>Bug report redatti e corretti durante l’esecuzione dei test.</a:t>
            </a:r>
          </a:p>
        </p:txBody>
      </p:sp>
    </p:spTree>
    <p:extLst>
      <p:ext uri="{BB962C8B-B14F-4D97-AF65-F5344CB8AC3E}">
        <p14:creationId xmlns:p14="http://schemas.microsoft.com/office/powerpoint/2010/main" val="211010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16D228-A765-90FA-9A15-8D1DE81D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30C2EB-A0F2-2A00-262A-58E2C1EA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007" y="1248167"/>
            <a:ext cx="7186786" cy="49229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8AD1A-9EB5-165F-5079-736E2ED6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55C9334C-5172-320F-383A-722575A7C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5176F6F1-E938-EFA1-37C5-62A501C38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8C7F4051-1447-C2EF-7628-F21CB3840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8576A0F7-D731-9CE7-C675-755051DAF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559CECA-5533-69FF-193D-2442D6D7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0AB35F9-BAB5-AB1D-BCF6-65AC3943B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70EEC8C8-DEC8-C90C-CF4F-365B46DFD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B42AC7-68E4-EE3E-F179-CBC4EBB2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843" y="1325880"/>
            <a:ext cx="410515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REGISTRAZIONE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9013240A-2328-81C8-849F-1677891E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CB2122CF-613C-4D0F-C7C0-70D28AAD9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51ABE535-7F74-EBB2-1D63-6F6BAD97C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9556A9-3A62-886D-28D5-8C69FE4F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07" y="1257898"/>
            <a:ext cx="7186786" cy="49034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8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24FE5-1295-3A4E-0647-FEB49EDE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E414657E-3308-9B79-088C-B9D043C8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45D23EFE-97FE-E9D8-13D6-13D2347F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25186757-B522-7D69-DD72-F7BBC288A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46402F4B-88D3-5DE3-D06D-2C9246985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B8B81FA7-35E8-39CB-4CC5-215691CD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0B5FFC4-1CB9-5FBE-415C-11E8C54D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A2E4F696-D68E-7BD0-7D86-6CC4B6A87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C072E4-4A25-EB0E-FD9F-0E5AC974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7DB801CF-CD50-706A-FAD0-0CCC14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5E0E0C67-FA2A-5A9D-C417-E1E72671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48BB8693-B9A7-321F-4223-1BECBDAD5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A69815-3015-9F53-8A9E-E7FE0CDA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07" y="1984063"/>
            <a:ext cx="7186786" cy="3451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4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12CF5-1156-F2B5-5ABC-ABB45363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0D8CA8C8-7D18-1001-DED4-EBAC57A0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C8E8F06-3691-C27C-78D0-1932DA7F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51352DD4-D95C-B329-25BE-56DDA4499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F7754B9-CBBA-8005-CD2A-93A9E8BF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3AB84F0F-BAEF-9319-D81B-BAF2DC4D4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BA8AB3A-CA3B-DCBC-6AF1-3F06B74D3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EF1CBAA8-B4EB-8943-6926-891451FCA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E15882-68A5-EEA8-3A7B-10D8771F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AREA RISERVATA ADMIN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BEACE51F-7EA2-87C9-E5DE-C6C99E45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76C6E0DC-B75A-2773-2130-F58C5B4D2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A6402B0D-981B-EFB0-19E7-DF19B136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947A47-BD9F-D00F-BC96-E37E965F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775" y="1984063"/>
            <a:ext cx="6593249" cy="3451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0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834DB-B091-A249-31A4-158157B78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0636934E-72D4-9420-1256-AEDB923EC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925BE5CB-F1D6-84B4-5389-34CF8365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FE3C3D9E-0FA8-5CE9-76C5-6A3E9C67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1C07FDB7-EF98-D896-0A46-6BB37B76B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6C013A5E-D7E4-6158-FC75-708BF171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E2B96E0-52BB-3495-5373-8CBC1BFE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56300324-D04E-EFE9-8616-24778598B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D97645-40A8-2CB6-2E12-4610026A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2431440"/>
            <a:ext cx="3352375" cy="2819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AREA RISERVATA UTENTE GENERICO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3B17502A-ABDF-CB09-5310-A13741B95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6B16D707-4211-FE10-95DF-CEC650524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34DD24A5-DC7F-6E88-A0CF-6C5B3DD70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9A5609-649C-3A04-1E5E-BECDCDDA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259" y="1984063"/>
            <a:ext cx="6428281" cy="34511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2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27653-74CC-A939-2381-0831BD8B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C5E8280B-8608-145E-E392-4853807DF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A35682BA-382A-AEAA-AC1F-BB33074C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30BD5F2D-1968-3F26-8DF9-128E7217F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31B0242-0419-DF5E-0A18-04EBC7A6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3A34DF5F-558C-8336-B86A-326C0489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A44F5CE-F4B7-FD06-6F40-B26D86411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9FCF3018-5FD1-8733-351D-630A97A7C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DFCC9B-208E-8048-FC5E-788994DF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CARRELLO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6A763B02-4A5D-13EA-957B-8A397801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F3484BA4-5557-98CE-A60E-A734A6DE2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72DB0CA3-D0B7-BD35-4996-471E41FF5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D46AD-B079-665A-3B39-6D018884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775" y="2030422"/>
            <a:ext cx="6593249" cy="33584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71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12895-B0BC-50F9-2AF7-B4578927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8D4A1836-E435-446C-3ED1-8FBA8AFE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734132B2-F9F9-0F25-980D-7F42DBA43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6C011FC3-E98D-8F4F-225E-0B6CF55E0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F98F31D2-BD5D-459C-8AA8-C6B1E9DB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575E0CF-DB5A-D2F9-A5EF-9EAC708EA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3C6BE4F-2D51-D52E-F4FC-D345B7BE1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B3129CCC-31C3-91C9-AC10-B41D39582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A1923D-A5CE-B58C-7BA1-A14C1593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153" y="1895746"/>
            <a:ext cx="3976342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VISUALIZZAZIONE SINGOLO PRODOTTO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DE2EB85B-2C65-3DA6-13C5-80EF0124C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4FE2CEFC-5C22-BFBC-BA36-440BEDBE5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0D95DB87-F6DF-9F19-5C9D-01CCF134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9172C3-CB1C-F2FE-5376-CE19AE6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1885" y="327169"/>
            <a:ext cx="4826184" cy="62036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1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7FFA1-EC74-D8AB-9543-332356C4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316054DD-DFBA-134F-2892-0174A4F7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C5A05FE5-B553-D7A9-EE80-335DA3240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40E387B3-1190-FD1F-1A8A-35A2185A2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34033605-D37E-A973-71B1-9C375FAD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BB05159-82E0-C73E-10E1-208E5618C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9D47F81-FA58-AEF1-9167-2D585454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6AF4CF12-3ACA-0717-ED2E-6A4E7FC9D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CD7006-9D0C-F2AC-F6EF-66893A1C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dirty="0">
                <a:solidFill>
                  <a:srgbClr val="EBEBEB"/>
                </a:solidFill>
              </a:rPr>
              <a:t>RISULTATI RICERCA</a:t>
            </a:r>
            <a:endParaRPr lang="en-US" sz="3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35205170-1354-DDCB-521E-E7F7D2AB9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3D156BDF-9ECF-D6E2-5709-B9036754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CEFD177E-8B22-24B3-283A-2AC52CD5B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129429-703A-B0C2-BBFA-E8CE48F5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418" y="1446630"/>
            <a:ext cx="6608334" cy="45260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58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4A839-1262-F563-A453-FB1DF60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769F754D-9DF2-EB41-A95C-F42246833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ADC2A03A-2FC3-0162-19D2-49E2C9DA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D75D7699-CB9E-68A7-E885-2FFF969E1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A442AAD2-32AD-2022-4DD8-B68B99AA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69D63F0-F74E-DED1-5F60-E663AB95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B1DEBD2-3874-A92C-C821-06030521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5CB1DDB9-0EAB-5D8E-C10D-B23770829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353E2C-4F8C-9AAE-8C4B-DF483E5E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dirty="0">
                <a:solidFill>
                  <a:srgbClr val="EBEBEB"/>
                </a:solidFill>
              </a:rPr>
              <a:t>CHECKOUT</a:t>
            </a:r>
            <a:endParaRPr lang="en-US" sz="3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CAD7E553-6BA6-4BBB-E564-4A15201E2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3904F05C-667B-89EE-EE66-5A596559E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6678F5BA-A370-3B93-3DBE-F02752421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592F3A-05F2-214F-8691-23193D78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418" y="1522351"/>
            <a:ext cx="6608334" cy="43745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7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4CF8F-B640-5071-06BA-045AF31A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INTRODUZIONE AL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EB2C2D-6D3D-5E10-194F-953725D7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829570"/>
            <a:ext cx="10701881" cy="4195481"/>
          </a:xfrm>
        </p:spPr>
        <p:txBody>
          <a:bodyPr>
            <a:normAutofit/>
          </a:bodyPr>
          <a:lstStyle/>
          <a:p>
            <a:r>
              <a:rPr lang="it-IT" sz="2400" b="1" dirty="0"/>
              <a:t>OBIETTIVO: </a:t>
            </a:r>
            <a:r>
              <a:rPr lang="it-IT" sz="2400" dirty="0"/>
              <a:t>Creare un’applicazione web per la vendita di libri in Italia</a:t>
            </a:r>
          </a:p>
          <a:p>
            <a:endParaRPr lang="it-IT" sz="2400" b="1" dirty="0"/>
          </a:p>
          <a:p>
            <a:r>
              <a:rPr lang="it-IT" sz="2400" b="1" dirty="0"/>
              <a:t>PUNTI CHIAVE: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Usabilità semplice e intuitiva.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Vasta gamma di libri con prezzi competitivi.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Tempi di spedizione rapidi.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400050"/>
            <a:r>
              <a:rPr lang="it-IT" sz="2400" b="1" dirty="0"/>
              <a:t>TARGET: </a:t>
            </a:r>
            <a:r>
              <a:rPr lang="it-IT" sz="2400" dirty="0"/>
              <a:t>Lettori italiani.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9858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039A-D817-68F2-8A40-8179ACDF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F4C8B-F63D-0C66-A461-BD4437D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PROBLEM STATEMENT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6B4311-5F6F-CCF3-A225-D8313543A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829570"/>
            <a:ext cx="10701881" cy="4195481"/>
          </a:xfrm>
        </p:spPr>
        <p:txBody>
          <a:bodyPr>
            <a:normAutofit/>
          </a:bodyPr>
          <a:lstStyle/>
          <a:p>
            <a:r>
              <a:rPr lang="it-IT" sz="2400" b="1" dirty="0"/>
              <a:t>PROBLEMA: </a:t>
            </a:r>
            <a:r>
              <a:rPr lang="it-IT" sz="2400" dirty="0"/>
              <a:t>Mancanza di piattaforme semplici per l’acquisto di libri con focus sull’esperienza utente.</a:t>
            </a:r>
          </a:p>
          <a:p>
            <a:endParaRPr lang="it-IT" sz="2400" b="1" dirty="0"/>
          </a:p>
          <a:p>
            <a:r>
              <a:rPr lang="it-IT" sz="2400" b="1" dirty="0"/>
              <a:t>SOLUZIONE PROPOSTA: </a:t>
            </a:r>
            <a:r>
              <a:rPr lang="it-IT" sz="2400" dirty="0"/>
              <a:t>Offrire un </a:t>
            </a:r>
            <a:r>
              <a:rPr lang="it-IT" sz="2400" dirty="0" err="1"/>
              <a:t>ecommerce</a:t>
            </a:r>
            <a:r>
              <a:rPr lang="it-IT" sz="2400" dirty="0"/>
              <a:t> con un’interfaccia minimal e user-friendly.</a:t>
            </a:r>
            <a:endParaRPr lang="it-IT" sz="2000" dirty="0"/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400050"/>
            <a:r>
              <a:rPr lang="it-IT" sz="2400" b="1" dirty="0"/>
              <a:t>COMPETITOR ANALIZZATI: </a:t>
            </a:r>
            <a:r>
              <a:rPr lang="it-IT" sz="2400" dirty="0"/>
              <a:t>Siti come LaFeltrinelli.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13446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264F5F17-AF74-AF21-75F2-E713DF48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REQUISITI FUNZIONALI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CAB932A-8DA7-B850-7402-7013087F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420238"/>
            <a:ext cx="10701881" cy="460481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400" b="1" dirty="0"/>
              <a:t>Sono stati analizzati vari scenari e casi d’uso al fine di stabilire i seguenti requisiti funzionali:</a:t>
            </a:r>
          </a:p>
          <a:p>
            <a:pPr marL="0" indent="0" algn="just">
              <a:buNone/>
            </a:pPr>
            <a:endParaRPr lang="it-IT" sz="2400" b="1" dirty="0"/>
          </a:p>
          <a:p>
            <a:r>
              <a:rPr lang="it-IT" sz="2400" b="1" dirty="0"/>
              <a:t>LATO UTENTE: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Navigazione senza registrazione.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Registrazione e gestione profilo utente.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Ricerca, visualizzazione, aggiunta al carrello e acquisto dei prodotti.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r>
              <a:rPr lang="it-IT" sz="2400" b="1" dirty="0"/>
              <a:t>LATO AMMINISTRATORE: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Gestione prodotti e relative disponibilità.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Elezione nuovi amministratori.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Gestione utenti registrati.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4475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90B9E-1A65-FC9A-260D-03039303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A578FC0-2C72-C7B9-2441-1BE27FA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REQUISITI NON FUNZIONALI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521CE02-7999-AFE7-23E2-7023501E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668379"/>
            <a:ext cx="10701881" cy="4860757"/>
          </a:xfrm>
        </p:spPr>
        <p:txBody>
          <a:bodyPr>
            <a:normAutofit/>
          </a:bodyPr>
          <a:lstStyle/>
          <a:p>
            <a:r>
              <a:rPr lang="it-IT" sz="2400" b="1" dirty="0"/>
              <a:t>USABILITÀ: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Interfaccia intuitiva e responsiva.</a:t>
            </a:r>
          </a:p>
          <a:p>
            <a:r>
              <a:rPr lang="it-IT" sz="2400" b="1" dirty="0"/>
              <a:t>Sicurezza: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Utilizzo di password criptate.</a:t>
            </a:r>
          </a:p>
          <a:p>
            <a:r>
              <a:rPr lang="it-IT" sz="2400" b="1" dirty="0"/>
              <a:t>Tecnologie: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Java, HTML5, JSP, MySQL.</a:t>
            </a:r>
            <a:endParaRPr lang="it-IT" sz="2400" b="1" dirty="0"/>
          </a:p>
          <a:p>
            <a:r>
              <a:rPr lang="it-IT" sz="2400" b="1" dirty="0"/>
              <a:t>Manutenibilità</a:t>
            </a:r>
            <a:r>
              <a:rPr lang="it-IT" sz="2000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Codice modulare e ben documentato.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Uso di sistemi di </a:t>
            </a:r>
            <a:r>
              <a:rPr lang="it-IT" sz="2000" dirty="0" err="1"/>
              <a:t>versionamento</a:t>
            </a:r>
            <a:r>
              <a:rPr lang="it-IT" sz="2000" dirty="0"/>
              <a:t> (es. </a:t>
            </a:r>
            <a:r>
              <a:rPr lang="it-IT" sz="2000" dirty="0" err="1"/>
              <a:t>Github</a:t>
            </a:r>
            <a:r>
              <a:rPr lang="it-IT" sz="2000" dirty="0"/>
              <a:t>) per gestire aggiornamenti e modifiche.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18522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EFD62-80DC-2572-6250-58C86238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23820259-6572-6676-783F-E3DB8FCF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ARCHITETTURA DEL SISTEMA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8C509B-8D51-190D-1A1F-E4DFB0BBB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937" y="1105641"/>
            <a:ext cx="11376126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fontAlgn="base">
              <a:lnSpc>
                <a:spcPct val="100000"/>
              </a:lnSpc>
              <a:buNone/>
              <a:tabLst/>
            </a:pPr>
            <a:r>
              <a:rPr lang="it-IT" altLang="it-IT" sz="2400" b="1" dirty="0"/>
              <a:t>La Web Application è stata sviluppata seguendo il modello MVC.</a:t>
            </a:r>
          </a:p>
          <a:p>
            <a:pPr algn="just" fontAlgn="base"/>
            <a:r>
              <a:rPr lang="it-IT" altLang="it-IT" sz="2400" b="1" dirty="0"/>
              <a:t>Model: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Gestisce la logica dei dati e le interazioni con il database.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Responsabile di recuperare, elaborare e archiviare le informazioni.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Implementato tramite MySQL e logica di accesso ai dati.</a:t>
            </a:r>
          </a:p>
          <a:p>
            <a:pPr algn="just" fontAlgn="base"/>
            <a:r>
              <a:rPr lang="it-IT" altLang="it-IT" sz="2400" b="1" dirty="0" err="1"/>
              <a:t>View</a:t>
            </a:r>
            <a:r>
              <a:rPr lang="it-IT" altLang="it-IT" sz="2400" b="1" dirty="0"/>
              <a:t>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Presenta i dati all'utente attraverso un'interfaccia grafica intuitiva.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Utilizza tecnologie come HTML5, JSP e CSS per il </a:t>
            </a:r>
            <a:r>
              <a:rPr lang="it-IT" altLang="it-IT" sz="2400" dirty="0" err="1"/>
              <a:t>frontend</a:t>
            </a:r>
            <a:r>
              <a:rPr lang="it-IT" altLang="it-IT" sz="2400" dirty="0"/>
              <a:t>.</a:t>
            </a:r>
          </a:p>
          <a:p>
            <a:pPr algn="just" fontAlgn="base"/>
            <a:r>
              <a:rPr lang="it-IT" altLang="it-IT" sz="2400" b="1" dirty="0"/>
              <a:t>Controller: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Gestisce le richieste degli utenti e invoca le operazioni necessarie sul Model.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5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8B41-5C5F-922B-D986-63F7B7A9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198F006-8CC5-F3FF-F886-DCBB7C1B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ARCHITETTURA DEL SISTEMA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F11D0-97A9-86CC-F7AE-D13D359EA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937" y="1028990"/>
            <a:ext cx="11376126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t-IT" b="1" dirty="0"/>
              <a:t>Benefici del modello MVC:</a:t>
            </a:r>
          </a:p>
          <a:p>
            <a:pPr marL="0" indent="0">
              <a:buNone/>
            </a:pPr>
            <a:endParaRPr lang="it-IT" b="1" dirty="0"/>
          </a:p>
          <a:p>
            <a:r>
              <a:rPr lang="it-IT" b="1" dirty="0"/>
              <a:t>Riutilizzabilità del codice: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Componenti del Model, </a:t>
            </a:r>
            <a:r>
              <a:rPr lang="it-IT" dirty="0" err="1"/>
              <a:t>View</a:t>
            </a:r>
            <a:r>
              <a:rPr lang="it-IT" dirty="0"/>
              <a:t> e Controller possono essere riutilizzati in diversi contesti o progetti, riducendo il lavoro futuro.</a:t>
            </a:r>
          </a:p>
          <a:p>
            <a:r>
              <a:rPr lang="it-IT" b="1" dirty="0"/>
              <a:t>Facilità di testing: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La separazione dei componenti facilita il testing individuale di ciascun modulo, migliorando l'affidabilità. </a:t>
            </a:r>
          </a:p>
          <a:p>
            <a:pPr marL="400050"/>
            <a:r>
              <a:rPr lang="it-IT" b="1" dirty="0"/>
              <a:t>Adattabilità: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Il modello è facilmente estendibile per aggiungere nuove funzionalità senza modificare la struttura esistente.</a:t>
            </a:r>
          </a:p>
          <a:p>
            <a:r>
              <a:rPr lang="it-IT" b="1" dirty="0"/>
              <a:t>Chiarezza e modularità: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Migliore organizzazione del progetto grazie alla separazione delle responsabilità, rendendo il codice più leggibile e gestibile.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2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F0BCD-02A0-65BC-903A-D25F305A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780A1750-BEBF-7CA9-87C0-C465A0B2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DESIGN DEL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3379B6-3223-21B7-7F57-D757257B81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901" y="715437"/>
            <a:ext cx="11638238" cy="54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Obiettivi di design:</a:t>
            </a:r>
          </a:p>
          <a:p>
            <a:pPr fontAlgn="base"/>
            <a:r>
              <a:rPr lang="it-IT" altLang="it-IT" b="1" dirty="0"/>
              <a:t>Robustezza: </a:t>
            </a:r>
            <a:r>
              <a:rPr lang="it-IT" altLang="it-IT" dirty="0"/>
              <a:t>Il sistema è progettato per gestire input imprevisti tramite validazioni delle </a:t>
            </a:r>
            <a:r>
              <a:rPr lang="it-IT" altLang="it-IT" dirty="0" err="1"/>
              <a:t>form</a:t>
            </a:r>
            <a:r>
              <a:rPr lang="it-IT" altLang="it-IT" dirty="0"/>
              <a:t>.</a:t>
            </a:r>
            <a:endParaRPr lang="it-IT" altLang="it-IT" b="1" dirty="0"/>
          </a:p>
          <a:p>
            <a:pPr fontAlgn="base"/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Estensibilità: </a:t>
            </a:r>
            <a: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Possibilità di aggiungere nuove funzionalità o modificare quelle esistenti </a:t>
            </a:r>
            <a:b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senza compromettere il sistema.</a:t>
            </a:r>
            <a:endParaRPr lang="it-IT" alt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it-IT" altLang="it-IT" b="1" u="sng" dirty="0"/>
              <a:t>Scelte architetturali:</a:t>
            </a:r>
          </a:p>
          <a:p>
            <a:pPr fontAlgn="base"/>
            <a:r>
              <a:rPr lang="it-IT" altLang="it-IT" b="1" dirty="0"/>
              <a:t>Database relazionale: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con accesso tramite JDBC.</a:t>
            </a:r>
            <a:endParaRPr lang="it-IT" altLang="it-IT" b="1" dirty="0"/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Sincronizzazione della sessione: </a:t>
            </a:r>
            <a:r>
              <a:rPr lang="it-IT" altLang="it-IT" dirty="0"/>
              <a:t>Gestione delle sessioni HTTP per autenticazione utenti e carrello.</a:t>
            </a:r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Trade-off: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Validazione front-end: </a:t>
            </a:r>
            <a:r>
              <a:rPr lang="it-IT" altLang="it-IT" dirty="0"/>
              <a:t>Utilizzo di script per ridurre il carico sul server, evitando l'invio di </a:t>
            </a:r>
            <a:r>
              <a:rPr lang="it-IT" altLang="it-IT" dirty="0" err="1"/>
              <a:t>form</a:t>
            </a:r>
            <a:r>
              <a:rPr lang="it-IT" altLang="it-IT" dirty="0"/>
              <a:t> invalide.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Ottimizzazione delle risorse: </a:t>
            </a:r>
            <a:r>
              <a:rPr lang="it-IT" altLang="it-IT" dirty="0"/>
              <a:t>Riduzione della dimensione delle immagini per migliorare i tempi di caricamento delle pagine e risparmiare spazio di memoria</a:t>
            </a:r>
            <a:r>
              <a:rPr lang="it-IT" altLang="it-IT" sz="1800" dirty="0">
                <a:latin typeface="Arial" panose="020B0604020202020204" pitchFamily="34" charset="0"/>
              </a:rPr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933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90A1-D83F-E318-2BF4-9FE6ED92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65128AC-C554-FB33-6003-5D2594FE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088"/>
            <a:ext cx="10846339" cy="1400530"/>
          </a:xfrm>
        </p:spPr>
        <p:txBody>
          <a:bodyPr/>
          <a:lstStyle/>
          <a:p>
            <a:pPr algn="ctr"/>
            <a:r>
              <a:rPr lang="it-IT" dirty="0"/>
              <a:t>APPROCCIO AL TESTING DEL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959B23-1CAB-A5D0-7225-093A59D7F2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6881" y="912353"/>
            <a:ext cx="11638238" cy="550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Obiettivi del Testing:</a:t>
            </a:r>
          </a:p>
          <a:p>
            <a:pPr fontAlgn="base"/>
            <a:r>
              <a:rPr lang="it-IT" dirty="0"/>
              <a:t>Verificare l'aderenza del sistema ai requisiti funzionali e non funzionali.</a:t>
            </a:r>
          </a:p>
          <a:p>
            <a:pPr fontAlgn="base"/>
            <a:r>
              <a:rPr lang="it-IT" dirty="0"/>
              <a:t>Garantire robustezza, affidabilità e sicurezza del sistema.</a:t>
            </a:r>
            <a:endParaRPr lang="it-IT" altLang="it-IT" b="1" u="sng" dirty="0"/>
          </a:p>
          <a:p>
            <a:pPr marL="0" indent="0" fontAlgn="base">
              <a:buNone/>
            </a:pPr>
            <a:r>
              <a:rPr lang="it-IT" altLang="it-IT" b="1" u="sng" dirty="0"/>
              <a:t>Tipologie di Test:</a:t>
            </a:r>
          </a:p>
          <a:p>
            <a:pPr fontAlgn="base"/>
            <a:r>
              <a:rPr lang="it-IT" altLang="it-IT" b="1" dirty="0"/>
              <a:t>Unit Testing: </a:t>
            </a:r>
            <a:r>
              <a:rPr lang="it-IT" dirty="0"/>
              <a:t>Validazione dei singoli moduli (es. DAO con </a:t>
            </a:r>
            <a:r>
              <a:rPr lang="it-IT" dirty="0" err="1"/>
              <a:t>JUnit</a:t>
            </a:r>
            <a:r>
              <a:rPr lang="it-IT" dirty="0"/>
              <a:t>).</a:t>
            </a:r>
            <a:endParaRPr lang="it-IT" altLang="it-IT" b="1" dirty="0"/>
          </a:p>
          <a:p>
            <a:pPr fontAlgn="base"/>
            <a:r>
              <a:rPr lang="it-IT" altLang="it-IT" b="1" dirty="0"/>
              <a:t>Integration Testing: </a:t>
            </a:r>
            <a:r>
              <a:rPr lang="it-IT" dirty="0"/>
              <a:t>Verifica dell’interazione tra componenti, usando una strategia </a:t>
            </a:r>
            <a:br>
              <a:rPr lang="it-IT" dirty="0"/>
            </a:br>
            <a:r>
              <a:rPr lang="it-IT" dirty="0"/>
              <a:t>bottom-up.</a:t>
            </a:r>
            <a:endParaRPr lang="it-IT" altLang="it-IT" b="1" dirty="0"/>
          </a:p>
          <a:p>
            <a:pPr fontAlgn="base"/>
            <a:r>
              <a:rPr lang="it-IT" b="1" dirty="0"/>
              <a:t>System Testing:</a:t>
            </a:r>
            <a:r>
              <a:rPr lang="it-IT" dirty="0"/>
              <a:t> Simulazione dell’intero sistema utilizzando </a:t>
            </a:r>
            <a:r>
              <a:rPr lang="it-IT" dirty="0" err="1"/>
              <a:t>Selenium</a:t>
            </a:r>
            <a:r>
              <a:rPr lang="it-IT" dirty="0"/>
              <a:t> IDE.</a:t>
            </a:r>
            <a:endParaRPr lang="it-IT" altLang="it-IT" b="1" u="sng" dirty="0"/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Criteri di valutazione:</a:t>
            </a:r>
          </a:p>
          <a:p>
            <a:pPr fontAlgn="base"/>
            <a:r>
              <a:rPr lang="it-IT" altLang="it-IT" b="1" dirty="0"/>
              <a:t>Successo: </a:t>
            </a:r>
            <a:r>
              <a:rPr lang="it-IT" altLang="it-IT" dirty="0"/>
              <a:t>Il risultato reale coincide con l’oracolo atteso.</a:t>
            </a:r>
          </a:p>
          <a:p>
            <a:pPr fontAlgn="base"/>
            <a:r>
              <a:rPr lang="it-IT" altLang="it-IT" b="1" dirty="0"/>
              <a:t>Fallimento: </a:t>
            </a:r>
            <a:r>
              <a:rPr lang="it-IT" altLang="it-IT" dirty="0"/>
              <a:t>Il risultato diverge dall’oracolo, identificando anomalie.</a:t>
            </a:r>
            <a:endParaRPr lang="it-IT" altLang="it-IT" b="1" dirty="0"/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Strumenti: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dirty="0"/>
              <a:t>IDE Java EE, MySQL Server, </a:t>
            </a:r>
            <a:r>
              <a:rPr lang="it-IT" altLang="it-IT" dirty="0" err="1"/>
              <a:t>Selenium</a:t>
            </a:r>
            <a:r>
              <a:rPr lang="it-IT" altLang="it-IT" dirty="0"/>
              <a:t>, </a:t>
            </a:r>
            <a:r>
              <a:rPr lang="it-IT" altLang="it-IT" dirty="0" err="1"/>
              <a:t>JUnit</a:t>
            </a:r>
            <a:r>
              <a:rPr lang="it-IT" alt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803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6E171E9-CEFA-4897-B321-F5846D9D4DFE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776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Wingdings</vt:lpstr>
      <vt:lpstr>Wingdings 3</vt:lpstr>
      <vt:lpstr>Ione</vt:lpstr>
      <vt:lpstr>PEEK A BOOK</vt:lpstr>
      <vt:lpstr>INTRODUZIONE AL PROGETTO</vt:lpstr>
      <vt:lpstr>PROBLEM STATEMENT</vt:lpstr>
      <vt:lpstr>REQUISITI FUNZIONALI</vt:lpstr>
      <vt:lpstr>REQUISITI NON FUNZIONALI</vt:lpstr>
      <vt:lpstr>ARCHITETTURA DEL SISTEMA</vt:lpstr>
      <vt:lpstr>ARCHITETTURA DEL SISTEMA</vt:lpstr>
      <vt:lpstr>DESIGN DEL SISTEMA</vt:lpstr>
      <vt:lpstr>APPROCCIO AL TESTING DEL SISTEMA</vt:lpstr>
      <vt:lpstr>RISULTATI DEL TESTING DEL SISTEMA</vt:lpstr>
      <vt:lpstr>SCREENSHOT DEL SISTEMA  -  HOMEPAGE</vt:lpstr>
      <vt:lpstr>SCREENSHOT DEL SISTEMA  -  REGISTRAZIONE</vt:lpstr>
      <vt:lpstr>SCREENSHOT DEL SISTEMA  -  LOGIN</vt:lpstr>
      <vt:lpstr>SCREENSHOT DEL SISTEMA  -  AREA RISERVATA ADMIN</vt:lpstr>
      <vt:lpstr>SCREENSHOT DEL SISTEMA  -  AREA RISERVATA UTENTE GENERICO</vt:lpstr>
      <vt:lpstr>SCREENSHOT DEL SISTEMA  -  CARRELLO</vt:lpstr>
      <vt:lpstr>SCREENSHOT DEL SISTEMA  -  VISUALIZZAZIONE SINGOLO PRODOTTO</vt:lpstr>
      <vt:lpstr>SCREENSHOT DEL SISTEMA  -  RISULTATI RICERCA</vt:lpstr>
      <vt:lpstr>SCREENSHOT DEL SISTEMA  -  CHECKOUT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DOMENICO IACOMINO</dc:creator>
  <cp:lastModifiedBy>DOMENICO IACOMINO</cp:lastModifiedBy>
  <cp:revision>4</cp:revision>
  <dcterms:created xsi:type="dcterms:W3CDTF">2024-11-21T16:08:24Z</dcterms:created>
  <dcterms:modified xsi:type="dcterms:W3CDTF">2024-11-29T16:19:55Z</dcterms:modified>
</cp:coreProperties>
</file>